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6858000" cx="12192000"/>
  <p:notesSz cx="6858000" cy="9144000"/>
  <p:embeddedFontLst>
    <p:embeddedFont>
      <p:font typeface="Work Sans"/>
      <p:regular r:id="rId28"/>
      <p:bold r:id="rId29"/>
      <p:italic r:id="rId30"/>
      <p:boldItalic r:id="rId31"/>
    </p:embeddedFont>
    <p:embeddedFont>
      <p:font typeface="Work Sans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h0avBc6LzjN+Me2eunmtBEIpjO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WorkSans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Work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WorkSans-boldItalic.fntdata"/><Relationship Id="rId30" Type="http://schemas.openxmlformats.org/officeDocument/2006/relationships/font" Target="fonts/WorkSans-italic.fntdata"/><Relationship Id="rId11" Type="http://schemas.openxmlformats.org/officeDocument/2006/relationships/slide" Target="slides/slide7.xml"/><Relationship Id="rId33" Type="http://schemas.openxmlformats.org/officeDocument/2006/relationships/font" Target="fonts/WorkSansLight-bold.fntdata"/><Relationship Id="rId10" Type="http://schemas.openxmlformats.org/officeDocument/2006/relationships/slide" Target="slides/slide6.xml"/><Relationship Id="rId32" Type="http://schemas.openxmlformats.org/officeDocument/2006/relationships/font" Target="fonts/WorkSansLight-regular.fntdata"/><Relationship Id="rId13" Type="http://schemas.openxmlformats.org/officeDocument/2006/relationships/slide" Target="slides/slide9.xml"/><Relationship Id="rId35" Type="http://schemas.openxmlformats.org/officeDocument/2006/relationships/font" Target="fonts/WorkSansLight-boldItalic.fntdata"/><Relationship Id="rId12" Type="http://schemas.openxmlformats.org/officeDocument/2006/relationships/slide" Target="slides/slide8.xml"/><Relationship Id="rId34" Type="http://schemas.openxmlformats.org/officeDocument/2006/relationships/font" Target="fonts/WorkSansLight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" name="Google Shape;9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6" name="Google Shape;15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f5058c678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1f5058c678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5058c6787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g1f5058c6787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f4b5e74ec9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7" name="Google Shape;137;g1f4b5e74ec9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faz de usuario gráfica, Texto, Aplicación&#10;&#10;Descripción generada automáticamente" id="16" name="Google Shape;1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" name="Google Shape;71;p3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3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9" name="Google Shape;79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3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8" name="Google Shape;18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4" name="Google Shape;44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" name="Google Shape;57;p3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3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3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"/>
          <p:cNvSpPr txBox="1"/>
          <p:nvPr/>
        </p:nvSpPr>
        <p:spPr>
          <a:xfrm>
            <a:off x="1059646" y="3874537"/>
            <a:ext cx="7710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CO" sz="54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Muscle Gym</a:t>
            </a:r>
            <a:endParaRPr b="1" i="0" sz="40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CO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Diagrama </a:t>
            </a:r>
            <a:r>
              <a:rPr b="1" lang="es-CO">
                <a:solidFill>
                  <a:schemeClr val="lt1"/>
                </a:solidFill>
              </a:rPr>
              <a:t>de Paquetes</a:t>
            </a:r>
            <a:r>
              <a:rPr b="1" i="0" lang="es-CO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84900" y="1384375"/>
            <a:ext cx="8171674" cy="547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Diagrama de Despliegue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2150" y="1537369"/>
            <a:ext cx="7612404" cy="5117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"/>
          <p:cNvSpPr txBox="1"/>
          <p:nvPr/>
        </p:nvSpPr>
        <p:spPr>
          <a:xfrm>
            <a:off x="2359271" y="2136338"/>
            <a:ext cx="7710833" cy="9232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CO" sz="54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BASE DE DATOS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1"/>
          <p:cNvSpPr txBox="1"/>
          <p:nvPr/>
        </p:nvSpPr>
        <p:spPr>
          <a:xfrm>
            <a:off x="4168816" y="3463724"/>
            <a:ext cx="3854368" cy="1323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Relacional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Consultas multitabla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Roles y permisos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Procedimientos Almacenados</a:t>
            </a:r>
            <a:b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Diagrama Relacional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6050" y="1533725"/>
            <a:ext cx="10323475" cy="511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Consultas Multitablas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88450"/>
            <a:ext cx="11820275" cy="501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4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Roles y permisos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125" y="1436050"/>
            <a:ext cx="11630224" cy="31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6225" y="4903150"/>
            <a:ext cx="11381125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Procedimientos Almacenados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100" y="1588450"/>
            <a:ext cx="11527301" cy="499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6"/>
          <p:cNvSpPr txBox="1"/>
          <p:nvPr/>
        </p:nvSpPr>
        <p:spPr>
          <a:xfrm>
            <a:off x="2427365" y="2291980"/>
            <a:ext cx="7710833" cy="9232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CO" sz="54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Diseño Web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6"/>
          <p:cNvSpPr txBox="1"/>
          <p:nvPr/>
        </p:nvSpPr>
        <p:spPr>
          <a:xfrm>
            <a:off x="4168816" y="3463724"/>
            <a:ext cx="3854368" cy="1077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Página inicio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Página interfaz No. 1</a:t>
            </a:r>
            <a:b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Página interfaz No. 2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7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Página de Inicio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875" y="1606694"/>
            <a:ext cx="11601754" cy="5117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Interfaz No. 1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8444"/>
            <a:ext cx="11700029" cy="5117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 txBox="1"/>
          <p:nvPr/>
        </p:nvSpPr>
        <p:spPr>
          <a:xfrm>
            <a:off x="3248375" y="2228675"/>
            <a:ext cx="5540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s-CO" sz="7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Integrantes</a:t>
            </a:r>
            <a:endParaRPr b="1" i="0" sz="7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cxnSp>
        <p:nvCxnSpPr>
          <p:cNvPr id="106" name="Google Shape;106;p2"/>
          <p:cNvCxnSpPr/>
          <p:nvPr/>
        </p:nvCxnSpPr>
        <p:spPr>
          <a:xfrm>
            <a:off x="5227899" y="3321934"/>
            <a:ext cx="1736203" cy="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7" name="Google Shape;107;p2"/>
          <p:cNvSpPr txBox="1"/>
          <p:nvPr/>
        </p:nvSpPr>
        <p:spPr>
          <a:xfrm>
            <a:off x="4168816" y="3463724"/>
            <a:ext cx="3854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Gaes N° : 2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Chavez michael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Fernandez Brayan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Osorio Katty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9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Interfaz No. 2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8444"/>
            <a:ext cx="11719661" cy="5117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5058c6787_0_0"/>
          <p:cNvSpPr txBox="1"/>
          <p:nvPr>
            <p:ph type="title"/>
          </p:nvPr>
        </p:nvSpPr>
        <p:spPr>
          <a:xfrm>
            <a:off x="492711" y="-19959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1818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000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Error 404.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g1f5058c678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8581"/>
            <a:ext cx="11739044" cy="5117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5058c6787_0_4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Error 500.</a:t>
            </a:r>
            <a:r>
              <a:rPr b="1" lang="es-CO">
                <a:solidFill>
                  <a:schemeClr val="lt1"/>
                </a:solidFill>
              </a:rPr>
              <a:t>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g1f5058c6787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8581"/>
            <a:ext cx="11660652" cy="5117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239" name="Google Shape;2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 txBox="1"/>
          <p:nvPr/>
        </p:nvSpPr>
        <p:spPr>
          <a:xfrm>
            <a:off x="3320598" y="720884"/>
            <a:ext cx="5044971" cy="9232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s-CO" sz="54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Agenda</a:t>
            </a:r>
            <a:endParaRPr b="1" i="0" sz="54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14" name="Google Shape;114;p3"/>
          <p:cNvCxnSpPr/>
          <p:nvPr/>
        </p:nvCxnSpPr>
        <p:spPr>
          <a:xfrm>
            <a:off x="5227899" y="3321934"/>
            <a:ext cx="1736203" cy="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5" name="Google Shape;115;p3"/>
          <p:cNvSpPr txBox="1"/>
          <p:nvPr/>
        </p:nvSpPr>
        <p:spPr>
          <a:xfrm>
            <a:off x="841956" y="1782415"/>
            <a:ext cx="5254043" cy="32931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Planteamiento del Problema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Objetivos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 General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Objetivos Específicos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Diagramas del sistema a nivel de diseño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componentes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Diagrama de despliegue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Diagrama de paquetes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Arquitectura en capas (Tecnologías a usar)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Consultas Multitabla BD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Procedimientos almacenados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❑ Interfaces de Usuario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CO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Planteamiento del problema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344075" y="1668825"/>
            <a:ext cx="10456200" cy="41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0215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empresa LEVEL GYM es un gimnasio ubicado en la Cra 39 A No 37, Cl. 22 Sur, Bogotá y ejerce su labor desde el 2018. Desde sus inicios presenta un problema de sistematización de datos, ya que todos sus procesos los llevan de forma manual y se evidencia la falta de seguridad de la información, la inscripción de usuarios se hace a través de un formulario en físico y el seguimiento de usuarios se hace en un archivo de Excel ocasionando un riesgo ya que los documentos se pueden perder o estropear, a su vez, el agendamiento de turnos (con los entrenadores personales) se realiza vía WhatsApp lo que hace que los turnos sean desorganizados y se presente congestión en horas pico dando una mala imagen al gimnasio a simple vista; para el control del inventario se maneja un archivo en Excel y se le informa al entrenador que existencias tienen disponibles para su uso conllevando un retroceso en la verificación de las mismas; a su vez tener una sección de salud donde el cliente pueda tener más conocimientos sobre su alimentación o la realización de un ejercicio correctamente.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0215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CO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 General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5"/>
          <p:cNvSpPr txBox="1"/>
          <p:nvPr/>
        </p:nvSpPr>
        <p:spPr>
          <a:xfrm>
            <a:off x="487350" y="2016525"/>
            <a:ext cx="11217300" cy="40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un software con el propósito de mejorar la administración de procesos de inscripción, seguimiento de clientes, control de productos, control de salud y ventas mejorando los tiempos de respuesta, buscando aumentar significativamente la eficiencia del gimnasio y elevar la calidad del servicio ofrecido a los usuarios.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CO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6"/>
          <p:cNvSpPr txBox="1"/>
          <p:nvPr/>
        </p:nvSpPr>
        <p:spPr>
          <a:xfrm>
            <a:off x="274900" y="1791825"/>
            <a:ext cx="115863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6"/>
          <p:cNvSpPr txBox="1"/>
          <p:nvPr/>
        </p:nvSpPr>
        <p:spPr>
          <a:xfrm>
            <a:off x="582100" y="1890100"/>
            <a:ext cx="10971900" cy="42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Mejora del seguimiento de usuarios: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Desarrollar un sistema de gestión de clientes que almacene información detallada sobre los miembros del gimnasio, incluyendo preferencias de entrenamiento, historial de asistencia, y objetivos de fitness.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Control eficiente de inventario de productos: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Diseñar un sistema de gestión de inventario que mantenga un registro en tiempo real de los productos disponibles en el gimnasio, como suplementos nutricionales, ropa deportiva y equipos de entrenamiento.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f4b5e74ec9_0_8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CO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f4b5e74ec9_0_8"/>
          <p:cNvSpPr txBox="1"/>
          <p:nvPr/>
        </p:nvSpPr>
        <p:spPr>
          <a:xfrm>
            <a:off x="274900" y="1791825"/>
            <a:ext cx="115863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1f4b5e74ec9_0_8"/>
          <p:cNvSpPr txBox="1"/>
          <p:nvPr/>
        </p:nvSpPr>
        <p:spPr>
          <a:xfrm>
            <a:off x="564475" y="1851775"/>
            <a:ext cx="11381700" cy="45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-CO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Automatización del proceso de salud: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-CO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Desarrollar un sistema que permita a los usuarios del gimnasio registrar su progreso en términos de salud y estado físico, incluyendo mediciones de peso, índice de masa corporal (IMC), y seguimiento de rutinas de ejercicio.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-CO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Optimización de ventas y membresías: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s-CO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Crear un sistema de gestión de ventas que permita a los empleados del gimnasio llevar un registro detallado de las ventas de membresías, paquetes de entrenamiento personalizado, y productos relacionados con la salud y el fitness.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"/>
          <p:cNvSpPr txBox="1"/>
          <p:nvPr/>
        </p:nvSpPr>
        <p:spPr>
          <a:xfrm>
            <a:off x="2052537" y="2136338"/>
            <a:ext cx="8017568" cy="1754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CO" sz="54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Diagramas a nivel de diseño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>
                <a:solidFill>
                  <a:schemeClr val="lt1"/>
                </a:solidFill>
              </a:rPr>
              <a:t>Diagrama de Componentes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988" y="1526625"/>
            <a:ext cx="11050276" cy="533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